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75" r:id="rId8"/>
    <p:sldId id="276" r:id="rId9"/>
    <p:sldId id="263" r:id="rId10"/>
    <p:sldId id="268" r:id="rId11"/>
    <p:sldId id="277" r:id="rId12"/>
    <p:sldId id="267" r:id="rId13"/>
    <p:sldId id="278" r:id="rId14"/>
    <p:sldId id="283" r:id="rId15"/>
    <p:sldId id="285" r:id="rId16"/>
    <p:sldId id="280" r:id="rId17"/>
    <p:sldId id="274" r:id="rId18"/>
    <p:sldId id="281" r:id="rId19"/>
    <p:sldId id="265" r:id="rId20"/>
    <p:sldId id="266" r:id="rId21"/>
    <p:sldId id="284" r:id="rId22"/>
    <p:sldId id="269" r:id="rId23"/>
    <p:sldId id="270" r:id="rId24"/>
    <p:sldId id="272" r:id="rId25"/>
    <p:sldId id="273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0BB"/>
    <a:srgbClr val="660033"/>
    <a:srgbClr val="990033"/>
    <a:srgbClr val="D9B48F"/>
    <a:srgbClr val="C7A16F"/>
    <a:srgbClr val="C79059"/>
    <a:srgbClr val="E8D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F-5322-4F42-956F-32960322C82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EFE0-F5EF-43FB-B774-527EC85C5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3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F-5322-4F42-956F-32960322C82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EFE0-F5EF-43FB-B774-527EC85C5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4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F-5322-4F42-956F-32960322C82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EFE0-F5EF-43FB-B774-527EC85C5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F-5322-4F42-956F-32960322C82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EFE0-F5EF-43FB-B774-527EC85C5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8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F-5322-4F42-956F-32960322C82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EFE0-F5EF-43FB-B774-527EC85C5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8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F-5322-4F42-956F-32960322C82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EFE0-F5EF-43FB-B774-527EC85C5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3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F-5322-4F42-956F-32960322C82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EFE0-F5EF-43FB-B774-527EC85C5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6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F-5322-4F42-956F-32960322C82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EFE0-F5EF-43FB-B774-527EC85C5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3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F-5322-4F42-956F-32960322C82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EFE0-F5EF-43FB-B774-527EC85C5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7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F-5322-4F42-956F-32960322C82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EFE0-F5EF-43FB-B774-527EC85C5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5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F-5322-4F42-956F-32960322C82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EFE0-F5EF-43FB-B774-527EC85C5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8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F-5322-4F42-956F-32960322C82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5EFE0-F5EF-43FB-B774-527EC85C5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8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microsoft.com/office/2007/relationships/hdphoto" Target="../media/hdphoto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hyperlink" Target="http://images.yandex.ru/yandsearch?fp=3&amp;img_url=http://wikitravel.org/upload/shared/9/92/LyonRomanTheatre.jpg&amp;iorient=&amp;ih=&amp;icolor=&amp;p=3&amp;site=&amp;text=%D0%9B%D0%B8%D0%BE%D0%BD%20%D1%84%D0%BE%D1%82%D0%BE&amp;iw=&amp;wp=&amp;pos=101&amp;recent=&amp;type=&amp;isize=&amp;rpt=simage&amp;itype=&amp;nojs=1" TargetMode="Externa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6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#!/yandsearch?source=wiz&amp;uinfo=sw-1321-sh-672-fw-1096-fh-466-pd-1&amp;p=1&amp;text=&#1083;&#1080;&#1089;&#1090;&#1086;&#1087;&#1072;&#1076; &#1072;&#1085;&#1080;&#1084;&#1072;&#1094;&#1080;&#1103; &#1082;&#1072;&#1088;&#1090;&#1080;&#1085;&#1082;&#1080;&amp;noreask=1&amp;pos=36&amp;rpt=simage&amp;lr=195&amp;img_url=http%3A%2F%2Favatars.kards.qip.ru%2Fimages%2Favatar%2F41%2F71%2F28993.gif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lh3.ggpht.com/Dedushkin1/R53W3G9JilI/AAAAAAAAEyE/hpjwIZ6Zs8E/s800/moskovsky_universitet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://images.yandex.ru/#!/yandsearch?p=2&amp;text=&#1076;&#1086;&#1089;&#1090;&#1086;&#1087;&#1088;&#1080;&#1084;&#1077;&#1095;&#1072;&#1090;&#1077;&#1083;&#1100;&#1085;&#1086;&#1089;&#1090;&#1080; &#1096;&#1074;&#1077;&#1081;&#1094;&#1072;&#1088;&#1080;&#1080; 18 &#1074;&#1077;&#1082; &#1092;&#1086;&#1090;&#1086; &#1080; &#1086;&#1087;&#1080;&#1089;&#1072;&#1085;&#1080;&#1077;&amp;fp=2&amp;pos=66&amp;uinfo=ww-1321-wh-672-fw-1096-fh-466-pd-1&amp;rpt=simage&amp;img_url=http%3A%2F%2Fbigpicture.ru%2Fwp-content%2Fuploads%2F2012%2F02%2F831.jpg" TargetMode="Externa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77072"/>
            <a:ext cx="5570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Николай Михайлович Карамзин</a:t>
            </a:r>
          </a:p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(1766-1826)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картинки к презентации по Карамзину\82861958 -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2143140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6111" y="6401275"/>
            <a:ext cx="1288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Times New Roman"/>
                <a:ea typeface="Times New Roman"/>
              </a:rPr>
              <a:t>Иоганн Каспар </a:t>
            </a:r>
          </a:p>
          <a:p>
            <a:pPr algn="ctr"/>
            <a:r>
              <a:rPr lang="ru-RU" sz="1200" b="1" i="1" dirty="0" smtClean="0">
                <a:latin typeface="Times New Roman"/>
                <a:ea typeface="Times New Roman"/>
              </a:rPr>
              <a:t>Лафатер</a:t>
            </a:r>
            <a:endParaRPr lang="ru-RU" sz="1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43091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Швейцарии произошла встреча с Иоганном </a:t>
            </a:r>
            <a:r>
              <a:rPr lang="ru-RU" sz="2400" b="1" i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Каспаром</a:t>
            </a: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Лафатером</a:t>
            </a: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философским 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оппонентом </a:t>
            </a: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спорах с Кантом, мыслителем, чьи идеи были приняты масонским окружением 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Карамзина</a:t>
            </a:r>
            <a:endParaRPr lang="ru-RU" sz="2400" b="1" i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1352" y="23898"/>
            <a:ext cx="5832648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… были </a:t>
            </a: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люди, встречи с которыми предусматривались еще в Москве.</a:t>
            </a:r>
            <a:endParaRPr lang="ru-RU" sz="2400" b="1" i="1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9" y="3402937"/>
            <a:ext cx="2216335" cy="3061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794" y="3212976"/>
            <a:ext cx="2532205" cy="3121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Диагональная полоса 1"/>
          <p:cNvSpPr/>
          <p:nvPr/>
        </p:nvSpPr>
        <p:spPr>
          <a:xfrm>
            <a:off x="0" y="23898"/>
            <a:ext cx="2627784" cy="2252974"/>
          </a:xfrm>
          <a:prstGeom prst="diagStri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9175474">
            <a:off x="-140478" y="510731"/>
            <a:ext cx="2242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Цюрих</a:t>
            </a:r>
            <a:endParaRPr lang="ru-RU" sz="40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C00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3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Презентации\картинки к презентации по Карамзину\карет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82" y="4392332"/>
            <a:ext cx="2628553" cy="2484870"/>
          </a:xfrm>
          <a:prstGeom prst="rect">
            <a:avLst/>
          </a:prstGeom>
          <a:noFill/>
          <a:effectLst>
            <a:glow rad="101600">
              <a:schemeClr val="bg2">
                <a:lumMod val="50000"/>
                <a:alpha val="6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иагональная полоса 2"/>
          <p:cNvSpPr/>
          <p:nvPr/>
        </p:nvSpPr>
        <p:spPr>
          <a:xfrm>
            <a:off x="0" y="0"/>
            <a:ext cx="3059832" cy="2636912"/>
          </a:xfrm>
          <a:prstGeom prst="diagStri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9152692">
            <a:off x="-390198" y="697442"/>
            <a:ext cx="2775823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ЖЕНЕВА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88640"/>
            <a:ext cx="47160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1 декабря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1789 года </a:t>
            </a: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Н.М. Карамзину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исполнилось 23 года, и он с раннего утра отправился  на берег </a:t>
            </a: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Женевского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озера, размышляя о смысле жизни и вспоминая своих друзей. </a:t>
            </a:r>
            <a:endParaRPr lang="ru-RU" sz="2000" b="1" i="1" dirty="0">
              <a:ln>
                <a:solidFill>
                  <a:schemeClr val="bg2">
                    <a:lumMod val="10000"/>
                  </a:schemeClr>
                </a:solidFill>
              </a:ln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17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Презентьации\картинки к презентации по Карамзину\падение бастил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155" y="4249762"/>
            <a:ext cx="3020340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4155" y="6488668"/>
            <a:ext cx="276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Падение Бастилии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Презентации\картинки к презентации по Карамзину\казнь Людовик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08318"/>
            <a:ext cx="2477868" cy="33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7594" y="6406121"/>
            <a:ext cx="1733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Казнь Людовика 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XVI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3404" y="1268760"/>
            <a:ext cx="6270596" cy="120032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101600">
                    <a:srgbClr val="EFE0BB">
                      <a:alpha val="60000"/>
                    </a:srgbClr>
                  </a:glow>
                </a:effectLst>
                <a:latin typeface="Times New Roman"/>
                <a:ea typeface="Calibri"/>
              </a:rPr>
              <a:t>«Говорить ли о Французской революции? Вы читаете газеты: следственно, происшествия вам известны</a:t>
            </a: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101600">
                    <a:srgbClr val="EFE0BB">
                      <a:alpha val="60000"/>
                    </a:srgbClr>
                  </a:glow>
                </a:effectLst>
                <a:latin typeface="Times New Roman"/>
                <a:ea typeface="Calibri"/>
              </a:rPr>
              <a:t>»</a:t>
            </a:r>
            <a:endParaRPr lang="ru-RU" sz="24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101600">
                  <a:srgbClr val="EFE0BB">
                    <a:alpha val="60000"/>
                  </a:srgbClr>
                </a:glow>
              </a:effectLst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2339752" y="133407"/>
            <a:ext cx="4506908" cy="813930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33407"/>
            <a:ext cx="2913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Франция</a:t>
            </a:r>
            <a:r>
              <a:rPr lang="ru-RU" sz="4800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7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ональная полоса 4"/>
          <p:cNvSpPr/>
          <p:nvPr/>
        </p:nvSpPr>
        <p:spPr>
          <a:xfrm>
            <a:off x="-1" y="0"/>
            <a:ext cx="2707091" cy="2564904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6" descr="D:\Мои документы\Презентьации\картинки к презентации по Карамзину\la_scala_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8" y="4221088"/>
            <a:ext cx="3291167" cy="20718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932181" y="6139010"/>
            <a:ext cx="1344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Оперный театр</a:t>
            </a:r>
          </a:p>
        </p:txBody>
      </p:sp>
      <p:pic>
        <p:nvPicPr>
          <p:cNvPr id="15" name="Picture 6" descr="D:\Мои документы\Презентации\картинки к презентации по Карамзину\france18_danc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8990">
            <a:off x="3414301" y="4044266"/>
            <a:ext cx="2425452" cy="24254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6" name="Picture 4" descr="http://im6-tub-ru.yandex.net/i?id=144059897-23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6866">
            <a:off x="5744445" y="4138637"/>
            <a:ext cx="2693002" cy="20197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893315" y="6391205"/>
            <a:ext cx="3226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Придворные танцы во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Франции 18 века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3439" y="6191951"/>
            <a:ext cx="3022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Развалины античного театра в Лионе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28290"/>
            <a:ext cx="4930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Первым французским городом на его пути был Лион. Автору 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всё </a:t>
            </a: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было интересно - театр, 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жители, </a:t>
            </a: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античные развалины. </a:t>
            </a:r>
            <a:endParaRPr lang="ru-RU" sz="2400" b="1" i="1" dirty="0">
              <a:ln>
                <a:solidFill>
                  <a:schemeClr val="bg2">
                    <a:lumMod val="10000"/>
                  </a:schemeClr>
                </a:solidFill>
              </a:ln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 rot="18990081">
            <a:off x="-108329" y="611906"/>
            <a:ext cx="208101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ЛИОН</a:t>
            </a:r>
            <a:endParaRPr lang="ru-RU" sz="4800" b="1" cap="all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049014"/>
            <a:ext cx="3522200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15" y="157478"/>
            <a:ext cx="3730995" cy="2384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988840"/>
            <a:ext cx="3665984" cy="2708246"/>
          </a:xfrm>
          <a:prstGeom prst="rect">
            <a:avLst/>
          </a:prstGeom>
        </p:spPr>
      </p:pic>
      <p:sp>
        <p:nvSpPr>
          <p:cNvPr id="9" name="Диагональная полоса 8"/>
          <p:cNvSpPr/>
          <p:nvPr/>
        </p:nvSpPr>
        <p:spPr>
          <a:xfrm rot="5400000">
            <a:off x="6508002" y="71094"/>
            <a:ext cx="2707091" cy="2564904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811166">
            <a:off x="7112458" y="601458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Париж</a:t>
            </a:r>
            <a:endParaRPr lang="ru-RU" sz="3600" b="1" cap="all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ональная полоса 8"/>
          <p:cNvSpPr/>
          <p:nvPr/>
        </p:nvSpPr>
        <p:spPr>
          <a:xfrm>
            <a:off x="-23089" y="0"/>
            <a:ext cx="2707091" cy="2564904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029340">
            <a:off x="86549" y="578835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Париж</a:t>
            </a:r>
            <a:endParaRPr lang="ru-RU" sz="3600" b="1" cap="all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365104"/>
            <a:ext cx="4131543" cy="2026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645024"/>
            <a:ext cx="2938719" cy="216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09611"/>
            <a:ext cx="3131840" cy="224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4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lcanto.ru/media/images/uploaded/grand0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9" y="3709423"/>
            <a:ext cx="3424907" cy="2723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26790"/>
            <a:ext cx="6747481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127000"/>
          </a:effectLst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</a:rPr>
              <a:t>«Англичанин торжествует в парламенте и на бирже, немец - в ученом кабинете, </a:t>
            </a:r>
            <a:endParaRPr lang="ru-RU" sz="2400" b="1" i="1" dirty="0" smtClean="0">
              <a:latin typeface="Times New Roman"/>
              <a:ea typeface="Calibri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Calibri"/>
              </a:rPr>
              <a:t>француз </a:t>
            </a:r>
            <a:r>
              <a:rPr lang="ru-RU" sz="2400" b="1" i="1" dirty="0">
                <a:latin typeface="Times New Roman"/>
                <a:ea typeface="Calibri"/>
              </a:rPr>
              <a:t>- в театре</a:t>
            </a:r>
            <a:r>
              <a:rPr lang="ru-RU" sz="2400" b="1" i="1" dirty="0" smtClean="0">
                <a:latin typeface="Times New Roman"/>
                <a:ea typeface="Calibri"/>
              </a:rPr>
              <a:t>»</a:t>
            </a:r>
            <a:endParaRPr lang="ru-RU" sz="2400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3" name="Picture 9" descr="D:\Мои документы\Презентации\картинки к презентации по Карамзину\la_scala_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456864"/>
            <a:ext cx="3117979" cy="21068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68284" y="6409778"/>
            <a:ext cx="1973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Оперный театр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Лисеу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395559"/>
            <a:ext cx="2183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Гранд-Опера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Париже.</a:t>
            </a:r>
          </a:p>
        </p:txBody>
      </p:sp>
      <p:pic>
        <p:nvPicPr>
          <p:cNvPr id="1037" name="Picture 13" descr="http://top-antropos.com/images/1/18/%D0%A4%D1%80%D0%B0%D0%BD%D1%86%D1%83%D0%B7%D1%81%D0%BA%D0%B8%D0%B5%20%D0%BA%D0%BE%D1%81%D1%82%D1%8E%D0%BC%D1%8B,%20%D0%BA%D0%BE%D0%BD%D0%B5%D1%86%2018%20%D0%B2%D0%B5%D0%BA%D0%B0.jpg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825" y="2808235"/>
            <a:ext cx="2306284" cy="31137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02893" y="6002366"/>
            <a:ext cx="2068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Французские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костюмы</a:t>
            </a:r>
            <a:endParaRPr lang="ru-RU" sz="1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588" y="61894"/>
            <a:ext cx="1992381" cy="2538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56585" y="3429000"/>
            <a:ext cx="574238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неблагодарных </a:t>
            </a:r>
            <a:r>
              <a:rPr lang="ru-RU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и жестоких! Боже мой! как горестно это чувствовать и писать!.. здесь, забыв все бури мирские, наслаждался он уединением и тихим вечером жизни; здесь отдыхала душа его после великих трудов своих; здесь в тихой, сладостной дремоте покоились его чувства! Где он? Все осталось, как при нем было; но его нет – нет!</a:t>
            </a:r>
            <a:endParaRPr lang="ru-RU" i="1" dirty="0">
              <a:ln>
                <a:solidFill>
                  <a:schemeClr val="bg2">
                    <a:lumMod val="10000"/>
                  </a:schemeClr>
                </a:solidFill>
              </a:ln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2572816"/>
            <a:ext cx="1424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Жан-Жак Руссо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1142"/>
            <a:ext cx="2374007" cy="2926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141381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«Недавно был я на острове св. Петра, где величайший из писателей </a:t>
            </a:r>
            <a:r>
              <a:rPr lang="ru-RU" b="1" i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осьмого</a:t>
            </a:r>
            <a:r>
              <a:rPr lang="ru-RU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на десять века укрывался от злобы и предрассуждений человеческих, которые, как фурии, гнали его из места в место... В несколько часов исходил я весь остров и везде искал следов женевского гражданина и философа… Здесь, - думал я, - здесь, забыв </a:t>
            </a:r>
            <a:r>
              <a:rPr lang="ru-RU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жестоких </a:t>
            </a:r>
            <a:r>
              <a:rPr lang="ru-RU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и неблагодарных </a:t>
            </a:r>
            <a:r>
              <a:rPr lang="ru-RU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людей…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16632"/>
            <a:ext cx="46488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«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Париж и Лондон, два первых города в Европе, были двумя </a:t>
            </a:r>
            <a:r>
              <a:rPr lang="ru-RU" sz="2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Фаросами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 моего путешествия, когда я сочинял план его».</a:t>
            </a:r>
            <a:endParaRPr lang="ru-RU" sz="2400" dirty="0">
              <a:ln>
                <a:solidFill>
                  <a:schemeClr val="bg2">
                    <a:lumMod val="10000"/>
                  </a:schemeClr>
                </a:solidFill>
              </a:ln>
              <a:latin typeface="Times New Roman"/>
              <a:ea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2400" dirty="0" smtClean="0">
              <a:ln>
                <a:solidFill>
                  <a:schemeClr val="bg2">
                    <a:lumMod val="10000"/>
                  </a:schemeClr>
                </a:solidFill>
              </a:ln>
              <a:latin typeface="Times New Roman"/>
              <a:ea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На </a:t>
            </a: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пакетботе из Кале </a:t>
            </a:r>
            <a:endParaRPr lang="ru-RU" sz="2400" dirty="0" smtClean="0">
              <a:ln>
                <a:solidFill>
                  <a:schemeClr val="bg2">
                    <a:lumMod val="10000"/>
                  </a:schemeClr>
                </a:solidFill>
              </a:ln>
              <a:latin typeface="Times New Roman"/>
              <a:ea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Н.М. Карамзин </a:t>
            </a: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продолжает свое путешествие.</a:t>
            </a:r>
            <a:endParaRPr lang="ru-RU" sz="2400" dirty="0">
              <a:ln>
                <a:solidFill>
                  <a:schemeClr val="bg2">
                    <a:lumMod val="10000"/>
                  </a:schemeClr>
                </a:solidFill>
              </a:ln>
              <a:effectLst/>
              <a:latin typeface="Times New Roman"/>
              <a:ea typeface="Times New Roman"/>
            </a:endParaRPr>
          </a:p>
        </p:txBody>
      </p:sp>
      <p:pic>
        <p:nvPicPr>
          <p:cNvPr id="2052" name="Picture 4" descr="D:\Мои документы\Презентации\картинки к презентации по Карамзину\iCA2YDLB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054721" cy="24656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384" y="5022294"/>
            <a:ext cx="2592288" cy="1721279"/>
          </a:xfrm>
          <a:prstGeom prst="rect">
            <a:avLst/>
          </a:prstGeom>
        </p:spPr>
      </p:pic>
      <p:pic>
        <p:nvPicPr>
          <p:cNvPr id="2053" name="Picture 5" descr="D:\Мои документы\Презентьации\картинки к презентации по Карамзину\Англия замлк Дувр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230" y="1713892"/>
            <a:ext cx="2326597" cy="17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картинки к презентации по Карамзину\герб Англии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376" y="188640"/>
            <a:ext cx="1913329" cy="16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/>
          <p:cNvSpPr/>
          <p:nvPr/>
        </p:nvSpPr>
        <p:spPr>
          <a:xfrm>
            <a:off x="2195737" y="200968"/>
            <a:ext cx="4475666" cy="612648"/>
          </a:xfrm>
          <a:prstGeom prst="ribb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1199" y="216994"/>
            <a:ext cx="2659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АНГЛИЯ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ои документы\Презентьации\картинки к презентации по Карамзину\англия 18 ве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441" y="3355490"/>
            <a:ext cx="2376264" cy="16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431" y="2212793"/>
            <a:ext cx="42091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«Берег! берег! Мы в Дувре, и я в Англии - в той земле, которую в ребячестве своем любил я с таким жаром и которая по характеру жителей и степени народного просвещения есть, конечно, одно из первых государств Европы».</a:t>
            </a:r>
          </a:p>
        </p:txBody>
      </p:sp>
    </p:spTree>
    <p:extLst>
      <p:ext uri="{BB962C8B-B14F-4D97-AF65-F5344CB8AC3E}">
        <p14:creationId xmlns:p14="http://schemas.microsoft.com/office/powerpoint/2010/main" val="5053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картинки к презентации по Карамзину\Дом Карамзиных в с. Знаменском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633" y="3986155"/>
            <a:ext cx="3307164" cy="22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8633" y="6220098"/>
            <a:ext cx="3493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Усадьба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Карамзина в с. Знаменское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\\Readroom2\мои документы\Презентьации\картинки к презентации по Карамзину\Karamziny_r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8636" y="620688"/>
            <a:ext cx="1943100" cy="2222500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59797"/>
            <a:ext cx="589860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u="sng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Карамзин Николай Михайлович</a:t>
            </a:r>
            <a:endParaRPr lang="ru-RU" sz="1200" dirty="0">
              <a:ln>
                <a:solidFill>
                  <a:schemeClr val="bg2">
                    <a:lumMod val="10000"/>
                  </a:schemeClr>
                </a:solidFill>
              </a:ln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историограф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, русский литератор, журналист –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 родился 12 декабря (по старому стилю - 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1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декабря) 1766 года в Симбирской губернии. 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Он принадлежал к дворянскому роду, ведущему свое происхождение от татарского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мурзы 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по имени Кара-Мурза. Отец его, симбирский помещик Михаил Егорович, служил в Оренбурге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вышел в отставку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капитаном. Женат 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он был на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красавице 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Екатерине Петровне </a:t>
            </a:r>
            <a:r>
              <a:rPr lang="ru-RU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Пазухиной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/>
              </a:rPr>
              <a:t>; вторым сыном, рожденным от этого брака, был Николай Михайлович. </a:t>
            </a:r>
            <a:endParaRPr lang="ru-RU" sz="1200" dirty="0">
              <a:ln>
                <a:solidFill>
                  <a:schemeClr val="bg2">
                    <a:lumMod val="10000"/>
                  </a:schemeClr>
                </a:solidFill>
              </a:ln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47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8049" y="3501008"/>
            <a:ext cx="4788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«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Он есть любимый сын богини Фантазии, которая отдала ему волшебный жезл свой, а он, гуляя в диких садах воображения, на каждом шагу творит чудеса!»</a:t>
            </a:r>
            <a:r>
              <a:rPr lang="ru-RU" sz="24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 </a:t>
            </a:r>
            <a:endParaRPr lang="ru-RU" sz="2400" i="1" dirty="0">
              <a:ln>
                <a:solidFill>
                  <a:schemeClr val="bg2">
                    <a:lumMod val="10000"/>
                  </a:schemeClr>
                </a:solidFill>
              </a:ln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0429" y="332656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«В драматической поэзии англичане не имеют ничего превосходного, кроме творений одного автора; но этот автор 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- </a:t>
            </a: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Шекспир, и англичане 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богаты». </a:t>
            </a:r>
            <a:endParaRPr lang="ru-RU" sz="2400" b="1" i="1" dirty="0">
              <a:ln>
                <a:solidFill>
                  <a:schemeClr val="bg2">
                    <a:lumMod val="10000"/>
                  </a:schemeClr>
                </a:solidFill>
              </a:ln>
              <a:effectLst/>
              <a:latin typeface="Times New Roman"/>
              <a:ea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24" y="332656"/>
            <a:ext cx="1924761" cy="230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507" y="4078410"/>
            <a:ext cx="2958075" cy="2218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7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356" y="7647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«Видеть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Англию очень приятно; обычаи народа, успехи просвещения и всех искусств достойны примечания и занимают ум ваш. Но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жить здесь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для удовольствий </a:t>
            </a: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общежития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искать цве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тов на песчаной долине </a:t>
            </a: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чём согласны со мною все иностранцы, с которыми удалось мне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познакомиться в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Лондоне и говорить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 том. Я и в другой раз приехал бы с удовольствием в Англию, но выеду без </a:t>
            </a: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сожаления».</a:t>
            </a:r>
            <a:endParaRPr lang="ru-RU" sz="2000" b="1" i="1" dirty="0">
              <a:ln>
                <a:solidFill>
                  <a:schemeClr val="bg2">
                    <a:lumMod val="1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4365104"/>
            <a:ext cx="1924761" cy="2309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78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3201627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Берег! </a:t>
            </a: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Отечество! Благословляю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вас! Я в </a:t>
            </a: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России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и через несколько дней буду с вами, друзья мои!.. Всех останавливаю, </a:t>
            </a: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спрашиваю,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единственно для того, чтобы говорить по-русски и слышать р</a:t>
            </a: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усских 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людей».</a:t>
            </a:r>
            <a:endParaRPr lang="ru-RU" sz="2000" i="1" dirty="0">
              <a:ln>
                <a:solidFill>
                  <a:schemeClr val="bg2">
                    <a:lumMod val="10000"/>
                  </a:schemeClr>
                </a:solidFill>
              </a:ln>
              <a:ea typeface="Calibri"/>
              <a:cs typeface="Times New Roman"/>
            </a:endParaRPr>
          </a:p>
        </p:txBody>
      </p:sp>
      <p:sp>
        <p:nvSpPr>
          <p:cNvPr id="4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7" descr="\\Readroom2\мои документы\Презентьации\картинки к презентации по Карамзину\simbirsk2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05" y="8379"/>
            <a:ext cx="3132590" cy="31325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8238" y="3032350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Симбирск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39251" y="19645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«Для того, чтобы узнать всю привязанность нашу к отечеству, надобно из него выехать».</a:t>
            </a:r>
            <a:endParaRPr lang="ru-RU" sz="1600" i="1" dirty="0">
              <a:ln>
                <a:solidFill>
                  <a:schemeClr val="bg2">
                    <a:lumMod val="10000"/>
                  </a:schemeClr>
                </a:solidFill>
              </a:ln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2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Мои документы\Презентьации\картинки к презентации по Карамзину\_DSC6989-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8021">
            <a:off x="221684" y="2493520"/>
            <a:ext cx="4453319" cy="385768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Круглая лента лицом вниз 7"/>
          <p:cNvSpPr/>
          <p:nvPr/>
        </p:nvSpPr>
        <p:spPr>
          <a:xfrm>
            <a:off x="2428373" y="116632"/>
            <a:ext cx="4182666" cy="1158120"/>
          </a:xfrm>
          <a:prstGeom prst="ellipseRibbon">
            <a:avLst>
              <a:gd name="adj1" fmla="val 35854"/>
              <a:gd name="adj2" fmla="val 50000"/>
              <a:gd name="adj3" fmla="val 12500"/>
            </a:avLst>
          </a:prstGeom>
          <a:solidFill>
            <a:srgbClr val="D9B48F"/>
          </a:solidFill>
          <a:ln>
            <a:solidFill>
              <a:srgbClr val="C7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26307" y="476672"/>
            <a:ext cx="1974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27475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/>
                <a:ea typeface="Calibri"/>
              </a:rPr>
              <a:t>Два года печатались 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/>
                <a:ea typeface="Calibri"/>
              </a:rPr>
              <a:t>«Письма русского путешественника» </a:t>
            </a:r>
          </a:p>
          <a:p>
            <a:pPr lvl="0" algn="ctr">
              <a:lnSpc>
                <a:spcPct val="150000"/>
              </a:lnSpc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/>
                <a:ea typeface="Calibri"/>
              </a:rPr>
              <a:t>в «Московском журнале», </a:t>
            </a: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/>
                <a:ea typeface="Calibri"/>
              </a:rPr>
              <a:t>вызвав широкий 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/>
                <a:ea typeface="Calibri"/>
              </a:rPr>
              <a:t>читательский интерес</a:t>
            </a: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/>
                <a:ea typeface="Calibri"/>
              </a:rPr>
              <a:t>, принеся автору известность и уважение.</a:t>
            </a:r>
            <a:b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/>
                <a:ea typeface="Calibri"/>
              </a:rPr>
            </a:br>
            <a:endParaRPr lang="ru-RU" sz="2400" b="1" i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5203">
            <a:off x="6690657" y="3749487"/>
            <a:ext cx="2263651" cy="27935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101" y="2990947"/>
            <a:ext cx="2022092" cy="35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7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1787" y="56137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«Письма русского путешественника» - </a:t>
            </a:r>
            <a:r>
              <a:rPr lang="ru-RU" sz="2400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</a:rPr>
              <a:t>многотомное и многоплановое произведение, в котором нашли отражение общественно-политическая жизнь Европы, эстетические взгляды автора, впечатления от встреч со знаменитыми деятелями и простыми обывателями. В нём есть и описания природы, и рассуждения на морально-философские темы, и анализ особенностей национального характера жителей этих стран.</a:t>
            </a:r>
            <a:endParaRPr lang="ru-RU" sz="2400" i="1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pic>
        <p:nvPicPr>
          <p:cNvPr id="3074" name="Picture 2" descr="D:\Мои документы\Презентации\картинки к презентации по Карамзину - копия\img_9040_01082013_162331_Wkb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4989">
            <a:off x="809046" y="1016524"/>
            <a:ext cx="2967460" cy="47220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257461">
            <a:off x="407142" y="595369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  <a:cs typeface="Times New Roman"/>
              </a:rPr>
              <a:t>«Перечитываю теперь некоторые из своих писем: вот зеркало души моей в течение </a:t>
            </a:r>
            <a:r>
              <a:rPr lang="ru-RU" sz="2000" b="1" i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  <a:cs typeface="Times New Roman"/>
              </a:rPr>
              <a:t>осьмнадцати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  <a:cs typeface="Times New Roman"/>
              </a:rPr>
              <a:t> месяцев! Оно через 20 лет (если столько проживу на свете) будет для меня ещё приятно… Загляну и увижу, каков я был, как думал и мечтал… Может быть, и другие найдут нечто приятное в моих эскизах</a:t>
            </a: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Times New Roman"/>
                <a:cs typeface="Times New Roman"/>
              </a:rPr>
              <a:t>…».</a:t>
            </a: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  <a:cs typeface="Times New Roman"/>
              </a:rPr>
              <a:t>Н.М. Карамзин</a:t>
            </a:r>
            <a:endParaRPr lang="ru-RU" sz="2000" i="1" dirty="0">
              <a:ln>
                <a:solidFill>
                  <a:schemeClr val="bg2">
                    <a:lumMod val="10000"/>
                  </a:schemeClr>
                </a:solidFill>
              </a:ln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610" y="2949859"/>
            <a:ext cx="3059832" cy="3621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0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69269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768" y="5733256"/>
            <a:ext cx="4572000" cy="954107"/>
          </a:xfrm>
          <a:prstGeom prst="rect">
            <a:avLst/>
          </a:prstGeom>
          <a:solidFill>
            <a:srgbClr val="EFE0BB"/>
          </a:solidFill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Дворец книги - Ульяновская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областная научная библиотека имени В.И.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Ленина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Отдел читальных залов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К.В. Аношина, Г.П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Сивакова - авторы-составители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5856" y="797911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Николай Михайлович Карамзин п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</a:rPr>
              <a:t>олучил 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</a:rPr>
              <a:t>домашнее образование. В 1778 году был отправлен в Москву в пансион профессора Московского университета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</a:rPr>
              <a:t>И.М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</a:rPr>
              <a:t>. </a:t>
            </a:r>
            <a:r>
              <a:rPr lang="ru-RU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</a:rPr>
              <a:t>Шадена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</a:rPr>
              <a:t>. Одновременно посещал в 1781-1782 годах лекции И. Г. Шварца в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/>
                <a:ea typeface="Calibri"/>
              </a:rPr>
              <a:t>Университете.</a:t>
            </a:r>
            <a:endParaRPr lang="ru-RU" sz="1000" dirty="0">
              <a:ln>
                <a:solidFill>
                  <a:schemeClr val="bg2">
                    <a:lumMod val="10000"/>
                  </a:schemeClr>
                </a:solidFill>
              </a:ln>
              <a:latin typeface="Times New Roman"/>
              <a:ea typeface="Calibri"/>
            </a:endParaRPr>
          </a:p>
          <a:p>
            <a:pPr lvl="0" algn="ctr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1390" y="3903636"/>
            <a:ext cx="35826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ea typeface="Calibri"/>
                <a:cs typeface="Times New Roman" pitchFamily="18" charset="0"/>
              </a:rPr>
              <a:t>В эти годы Николай Карамзин в совершенстве овладел немецким и французским языками.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3"/>
            <a:ext cx="2456255" cy="3142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lh3.ggpht.com/Dedushkin1/R53W3G9JilI/AAAAAAAAEyE/hpjwIZ6Zs8E/s800/moskovsky_universite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925" y="3284984"/>
            <a:ext cx="3364846" cy="32749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8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386254"/>
            <a:ext cx="4843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1783 году Карамзин по настоянию отца поступил на службу в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Преображенский 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гвардейский полк Петербурга, но вскоре вышел в отставку. Ко времени военной службы относятся первые литературные опыты. После отставки некоторое время жил в Симбирске, а потом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Москве. </a:t>
            </a:r>
            <a:endParaRPr lang="ru-RU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 пребывания в Симбирске вступил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E:\картинки к презентации по Карамзину\horseg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19" y="386254"/>
            <a:ext cx="3571901" cy="20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картинки к презентации по Карамзину\250px-Mason_belt_buck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711" y="4121210"/>
            <a:ext cx="2781286" cy="209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7953" y="2955081"/>
            <a:ext cx="129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5554" y="2585749"/>
            <a:ext cx="8396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масонскую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ложу «Золотого венца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а после приезда в Москву в течение четырёх лет (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1785-1789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был членом «Дружеского учёного общества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Москве Карамзин познакомился с писателями и литераторами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:  Н.И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 Новиковым,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А.М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 Кутузовым,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А.А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 Петровым, участвовал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издании первого русского журнала для детей 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«Детское чтение для сердца и разума».</a:t>
            </a:r>
          </a:p>
        </p:txBody>
      </p:sp>
    </p:spTree>
    <p:extLst>
      <p:ext uri="{BB962C8B-B14F-4D97-AF65-F5344CB8AC3E}">
        <p14:creationId xmlns:p14="http://schemas.microsoft.com/office/powerpoint/2010/main" val="12982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3928" y="335110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«О сердце, сердце! Кто знает: чего ты хочешь? - Сколько лет путешествие было приятнейшею мечтою моего воображения? Не в восторге ли сказал я самому себе: наконец ты поедешь? Сколько времени не мог ни о чем думать, ничем заниматься, кроме путешествия?»</a:t>
            </a:r>
            <a:endParaRPr lang="ru-RU" sz="2200" b="1" i="1" dirty="0">
              <a:ln>
                <a:solidFill>
                  <a:schemeClr val="bg2">
                    <a:lumMod val="1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04664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мая 1789 года из Твери через Петербург, Нарву, </a:t>
            </a:r>
            <a:r>
              <a:rPr lang="ru-RU" sz="22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Палангу, </a:t>
            </a:r>
            <a:r>
              <a:rPr lang="ru-RU" sz="2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Ригу выехал в дальнее путешествие по Европе двадцатитрехлетний русский писатель Николай Карамзин. </a:t>
            </a:r>
            <a:r>
              <a:rPr lang="ru-RU" sz="22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Твери он написал первое письмо своим друзьям Плещеевым: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236369"/>
            <a:ext cx="2846635" cy="3368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D:\Мои документы\Презентации\картинки к презентации по Карамзину\Путешествие по Европ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4970" y="130573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1979712" y="142452"/>
            <a:ext cx="4536504" cy="937041"/>
          </a:xfrm>
          <a:prstGeom prst="ribbon">
            <a:avLst/>
          </a:prstGeom>
          <a:solidFill>
            <a:srgbClr val="D9B48F"/>
          </a:solidFill>
          <a:ln>
            <a:solidFill>
              <a:srgbClr val="EFE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9B48F"/>
                </a:solidFill>
              </a:ln>
              <a:solidFill>
                <a:srgbClr val="D9B48F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40530" y="1286404"/>
            <a:ext cx="56876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Карамзин отчаянно желал посетить Кенигсберг ради встречи  с Кантом, известным философом. Он отправился к нему сразу по прибытию в город и получил теплый прием.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43808" y="2771933"/>
            <a:ext cx="6079689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ru-RU" sz="1200" i="1" dirty="0">
                <a:ln>
                  <a:solidFill>
                    <a:srgbClr val="EEECE1">
                      <a:lumMod val="10000"/>
                    </a:srgb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Кенигсберг, июня 19, 1789</a:t>
            </a:r>
            <a:endParaRPr lang="ru-RU" sz="1200" dirty="0">
              <a:ln>
                <a:solidFill>
                  <a:srgbClr val="EEECE1">
                    <a:lumMod val="10000"/>
                  </a:srgbClr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Вчерась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 после обеда был я у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славного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Канта, глубокомысленного, тонкого метафизика… Первые слова мои были:  «Я русский дворянин, люблю великих мужей и желаю изъявить моё почтение Канту».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 полчаса говорили мы о разных вещах: о путешествиях, о Китае, об открытии новых земель. Надобно было удивляться его историческим и географическим знаниям, которые, казалось, могли бы одни загромоздить магазин человеческой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памяти…</a:t>
            </a:r>
            <a:r>
              <a:rPr lang="ru-RU" i="1" dirty="0" smtClean="0"/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записал мне титулы двух своих сочинений, которых я не читал…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Вписав в свою карманную книжку мое имя, пожелал он, чтобы решились все мои сомнения; потом мы с ним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расстались».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2548" y="2607192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И. Кант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349363"/>
            <a:ext cx="2286557" cy="52322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i="1" cap="all" dirty="0" smtClean="0"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Германия</a:t>
            </a:r>
            <a:endParaRPr lang="ru-RU" sz="2800" b="1" i="1" cap="all" dirty="0"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367" y="164594"/>
            <a:ext cx="1951130" cy="2442598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3515258"/>
            <a:ext cx="2448273" cy="3018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erlin_16_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83" y="2768718"/>
            <a:ext cx="2872088" cy="21585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566" y="2556957"/>
            <a:ext cx="3100133" cy="210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57263" y="5769652"/>
            <a:ext cx="4392488" cy="830997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«Ввечеру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Д* водил меня в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зверинец. Он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простирается от Берлина до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Шарлотенбурга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и состоит из разных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аллей…»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0317" y="4499396"/>
            <a:ext cx="2875980" cy="58477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«…вид Потсдама, а особливо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Сан-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Суси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очень хорош»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379" y="4895513"/>
            <a:ext cx="2640495" cy="338554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Королевская библиотека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31726" y="228635"/>
            <a:ext cx="27036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Берлин</a:t>
            </a:r>
            <a:endParaRPr lang="ru-RU" sz="4800" b="1" cap="all" spc="0" dirty="0">
              <a:ln w="0">
                <a:solidFill>
                  <a:schemeClr val="tx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133" y="3483211"/>
            <a:ext cx="3047926" cy="2285944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954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7785">
            <a:off x="385479" y="3640059"/>
            <a:ext cx="1901862" cy="25342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Вы можете заказать рамку для картины Корреджо&lt;br /&gt;Мадонна св. Георгия, 1530-1532, 285 x 190 см, Холст, масло 11_0438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2270">
            <a:off x="7144685" y="3534390"/>
            <a:ext cx="1678578" cy="2588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405842">
            <a:off x="7056319" y="6251450"/>
            <a:ext cx="1979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Корреджо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«Мадонна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св.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Георгия»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 descr="Вы можете заказать рамку для картины Веронезе, Паоло&lt;br /&gt;Голгофа, Вторая треть 16 века, 102 x 102 см, Холст, масло 11_017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4178">
            <a:off x="2744895" y="3792461"/>
            <a:ext cx="1991512" cy="2383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842996">
            <a:off x="2698045" y="6153191"/>
            <a:ext cx="1266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П. Веронезе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«Голгофа»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127339">
            <a:off x="958526" y="6235323"/>
            <a:ext cx="1475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Ж.Э.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Лиотар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«Шоколадница»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0" name="Picture 14" descr="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2942">
            <a:off x="5121697" y="3693117"/>
            <a:ext cx="1767309" cy="24085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21071118">
            <a:off x="4969126" y="6185683"/>
            <a:ext cx="227261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Рафаэль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«Сикстинская Мадонна»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5976" y="116632"/>
            <a:ext cx="6483979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Дрезденская галерея: </a:t>
            </a: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не три часа, а несколько месяцев надобно, чтобы хорошенько осмотреть сию </a:t>
            </a:r>
            <a:r>
              <a:rPr lang="ru-RU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галерею».</a:t>
            </a:r>
            <a:endParaRPr lang="ru-RU" sz="2000" b="1" i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313942" y="57966"/>
            <a:ext cx="3003130" cy="830997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pPr lvl="0" algn="ctr"/>
            <a:r>
              <a:rPr lang="ru-RU" sz="4800" b="1" cap="all" dirty="0" smtClean="0">
                <a:ln>
                  <a:solidFill>
                    <a:schemeClr val="tx1"/>
                  </a:solidFill>
                </a:ln>
                <a:solidFill>
                  <a:srgbClr val="990033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Дрезден</a:t>
            </a:r>
            <a:endParaRPr lang="ru-RU" sz="4800" b="1" cap="all" dirty="0">
              <a:ln>
                <a:solidFill>
                  <a:schemeClr val="tx1"/>
                </a:solidFill>
              </a:ln>
              <a:solidFill>
                <a:srgbClr val="990033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24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1933584" y="119269"/>
            <a:ext cx="4680520" cy="764704"/>
          </a:xfrm>
          <a:prstGeom prst="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 descr="F:\картинки к презентации по Карамзину\овцы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292" y="1668903"/>
            <a:ext cx="2644333" cy="186278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27684" y="938666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емля «свободы и благополучия»</a:t>
            </a:r>
            <a:endParaRPr lang="ru-RU" sz="2800" dirty="0"/>
          </a:p>
        </p:txBody>
      </p:sp>
      <p:pic>
        <p:nvPicPr>
          <p:cNvPr id="9" name="Picture 5" descr="F:\картинки к презентации по Карамзину\еда Швейцарии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4694" y="2793615"/>
            <a:ext cx="2369306" cy="172515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6323" y="4081380"/>
            <a:ext cx="2580270" cy="1717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437" y="1668903"/>
            <a:ext cx="48753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«Уже </a:t>
            </a:r>
            <a:r>
              <a:rPr lang="ru-RU" sz="20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 наслаждаюсь </a:t>
            </a:r>
            <a:r>
              <a:rPr lang="ru-RU" sz="2000" b="1" i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Швейцариею</a:t>
            </a:r>
            <a:r>
              <a:rPr lang="ru-RU" sz="20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милые друзья мои! Всякое дуновение ветерка проницает, кажется, в сердце мое и развевает в нем чувство радости. Какие места! Какие места! Отъехав от Базеля версты две, я выскочил из кареты, упал на цветущий берег зеленого Рейна и готов был в восторге целовать землю. Счастливые швейцары! Всякий ли день, всякий ли час благодарите вы небо за свое </a:t>
            </a:r>
            <a:r>
              <a:rPr lang="ru-RU" sz="2000" b="1" i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счастие</a:t>
            </a:r>
            <a:r>
              <a:rPr lang="ru-RU" sz="20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живучи в объятиях прелестной натуры, под благодетельными законами братского союза, в простоте нравов и служа одному богу? Вся жизнь ваша есть, конечно, приятное </a:t>
            </a:r>
            <a:r>
              <a:rPr lang="ru-RU" sz="20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сновидение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506079"/>
            <a:ext cx="1712662" cy="23116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56525" y="240011"/>
            <a:ext cx="2047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Швейцария</a:t>
            </a:r>
          </a:p>
        </p:txBody>
      </p:sp>
    </p:spTree>
    <p:extLst>
      <p:ext uri="{BB962C8B-B14F-4D97-AF65-F5344CB8AC3E}">
        <p14:creationId xmlns:p14="http://schemas.microsoft.com/office/powerpoint/2010/main" val="4267283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5736</TotalTime>
  <Words>1375</Words>
  <Application>Microsoft Office PowerPoint</Application>
  <PresentationFormat>Экран (4:3)</PresentationFormat>
  <Paragraphs>83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supervisor</cp:lastModifiedBy>
  <cp:revision>348</cp:revision>
  <dcterms:created xsi:type="dcterms:W3CDTF">2013-10-14T12:01:05Z</dcterms:created>
  <dcterms:modified xsi:type="dcterms:W3CDTF">2017-03-24T07:37:20Z</dcterms:modified>
</cp:coreProperties>
</file>